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6" r:id="rId13"/>
    <p:sldId id="269" r:id="rId14"/>
    <p:sldId id="270" r:id="rId15"/>
    <p:sldId id="272" r:id="rId16"/>
    <p:sldId id="273" r:id="rId17"/>
    <p:sldId id="274" r:id="rId18"/>
    <p:sldId id="275" r:id="rId19"/>
    <p:sldId id="27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40029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Тема 9  Мониторинг поверхностных вод и </a:t>
            </a:r>
            <a:r>
              <a:rPr lang="ru-RU" sz="4900" b="1" dirty="0" err="1" smtClean="0">
                <a:latin typeface="Times New Roman" pitchFamily="18" charset="0"/>
                <a:cs typeface="Times New Roman" pitchFamily="18" charset="0"/>
              </a:rPr>
              <a:t>биоиндикация</a:t>
            </a:r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143248"/>
            <a:ext cx="9144000" cy="3357586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9.1 Мониторинг поверхностных вод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9.2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Биоиндикация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-1" y="1"/>
          <a:ext cx="9144000" cy="6955928"/>
        </p:xfrm>
        <a:graphic>
          <a:graphicData uri="http://schemas.openxmlformats.org/drawingml/2006/table">
            <a:tbl>
              <a:tblPr/>
              <a:tblGrid>
                <a:gridCol w="1214445"/>
                <a:gridCol w="1908413"/>
                <a:gridCol w="1977811"/>
                <a:gridCol w="693968"/>
                <a:gridCol w="693968"/>
                <a:gridCol w="860715"/>
                <a:gridCol w="897340"/>
                <a:gridCol w="897340"/>
              </a:tblGrid>
              <a:tr h="47808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Чистая вода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Присутствие  гидробионтов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Количество видов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Общее число присутствующих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«групп»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00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0–1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2–5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6–10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11–15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 и более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3707">
                <a:tc>
                  <a:txBody>
                    <a:bodyPr/>
                    <a:lstStyle/>
                    <a:p>
                      <a:pPr marL="71755" marR="71755"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Часто наблюдаемая последовательность исчезновения из биоценозов организмов по мере  увеличения степени загрязнения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веснянок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поденок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Присутствуют личинки ручейников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Присутствует гаммарус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Присутствует азеллюс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Присуствуют тубифициды или «красные» личинки хирономид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Больше одного вида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Только один вид</a:t>
                      </a:r>
                      <a:r>
                        <a:rPr lang="ru-RU" sz="1800" spc="-4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виды отсутствуют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9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8 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8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7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 6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Грязная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вода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Все вышеназванные типы отсутствуют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Могут присутствовать </a:t>
                      </a:r>
                      <a:r>
                        <a:rPr lang="ru-RU" sz="1800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виды</a:t>
                      </a: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800" spc="-4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к кислороду нетребовательные 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spc="-4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spc="-4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spc="-4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spc="-4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–</a:t>
                      </a: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36886" marR="368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928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ндекс </a:t>
            </a:r>
            <a:r>
              <a:rPr lang="en-US" b="1" cap="none" dirty="0" smtClean="0">
                <a:latin typeface="Times New Roman" pitchFamily="18" charset="0"/>
                <a:cs typeface="Times New Roman" pitchFamily="18" charset="0"/>
              </a:rPr>
              <a:t>TBI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имеет градацию по балам и характеризует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сапробность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водоема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ндекс </a:t>
            </a:r>
            <a:r>
              <a:rPr lang="en-US" b="1" cap="none" dirty="0" err="1" smtClean="0">
                <a:latin typeface="Times New Roman" pitchFamily="18" charset="0"/>
                <a:cs typeface="Times New Roman" pitchFamily="18" charset="0"/>
              </a:rPr>
              <a:t>tbi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является одним из основных в системах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биоиндикации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различных стран, в том числе стран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снг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2357430"/>
          <a:ext cx="9144000" cy="4500570"/>
        </p:xfrm>
        <a:graphic>
          <a:graphicData uri="http://schemas.openxmlformats.org/drawingml/2006/table">
            <a:tbl>
              <a:tblPr/>
              <a:tblGrid>
                <a:gridCol w="4292082"/>
                <a:gridCol w="4851918"/>
              </a:tblGrid>
              <a:tr h="9001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Количество баллов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Тип водоема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0 - 2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полисапробный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3-5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Times New Roman"/>
                          <a:ea typeface="Times New Roman"/>
                        </a:rPr>
                        <a:t>альфа-мезосапробный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6-7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 err="1">
                          <a:latin typeface="Times New Roman"/>
                          <a:ea typeface="Times New Roman"/>
                        </a:rPr>
                        <a:t>бета-мезосапробный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1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8-10 баллов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олигосапробный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5722959"/>
          </a:xfrm>
        </p:spPr>
        <p:txBody>
          <a:bodyPr/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Extended Biotic Index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EBI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разработан как модификация индекса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Woodiwiss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1978) и имеет ряд изменений. Метод расчета индекса аналогичен таковому для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(таблица 9.3). Однако внесен ряд изменений в индикаторные группы видов, а также увеличено количество градаций индекса: от 4 до 5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-1"/>
          <a:ext cx="9144000" cy="6915637"/>
        </p:xfrm>
        <a:graphic>
          <a:graphicData uri="http://schemas.openxmlformats.org/drawingml/2006/table">
            <a:tbl>
              <a:tblPr/>
              <a:tblGrid>
                <a:gridCol w="2226662"/>
                <a:gridCol w="818655"/>
                <a:gridCol w="628575"/>
                <a:gridCol w="684894"/>
                <a:gridCol w="721101"/>
                <a:gridCol w="721101"/>
                <a:gridCol w="721101"/>
                <a:gridCol w="721101"/>
                <a:gridCol w="721101"/>
                <a:gridCol w="721101"/>
                <a:gridCol w="458608"/>
              </a:tblGrid>
              <a:tr h="3371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Виды-индикаторы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К-во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видов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количество организмов в пробе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79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0 -1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2 -5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6– 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11-15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16-20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21-25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26-30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31-35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&gt;35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Plecoptera +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14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13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85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Ephemeroptera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исключая</a:t>
                      </a:r>
                      <a:r>
                        <a:rPr lang="en-US" sz="2400">
                          <a:latin typeface="Times New Roman"/>
                        </a:rPr>
                        <a:t> Baetidae </a:t>
                      </a:r>
                      <a:r>
                        <a:rPr lang="ru-RU" sz="2400">
                          <a:latin typeface="Times New Roman"/>
                        </a:rPr>
                        <a:t>и</a:t>
                      </a:r>
                      <a:r>
                        <a:rPr lang="en-US" sz="2400">
                          <a:latin typeface="Times New Roman"/>
                        </a:rPr>
                        <a:t> Caenidae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4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Trichoptera +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Baetidae </a:t>
                      </a:r>
                      <a:r>
                        <a:rPr lang="ru-RU" sz="2400">
                          <a:latin typeface="Times New Roman"/>
                        </a:rPr>
                        <a:t>и</a:t>
                      </a:r>
                      <a:r>
                        <a:rPr lang="en-US" sz="2400">
                          <a:latin typeface="Times New Roman"/>
                        </a:rPr>
                        <a:t> Caenidae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&gt;1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4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5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6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7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10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Gammaridae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6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7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10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1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Asellidae 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3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6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7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8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9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4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Oligohaeta + </a:t>
                      </a:r>
                      <a:endParaRPr lang="ru-RU" sz="2400">
                        <a:latin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Chironomidae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1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2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3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4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5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</a:rPr>
                        <a:t>Все организмы отсутствуют</a:t>
                      </a: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</a:rPr>
                        <a:t>-</a:t>
                      </a:r>
                      <a:endParaRPr lang="ru-RU" sz="240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</a:rPr>
                        <a:t>-</a:t>
                      </a:r>
                      <a:endParaRPr lang="ru-RU" sz="2400" dirty="0">
                        <a:latin typeface="Times New Roman"/>
                      </a:endParaRPr>
                    </a:p>
                  </a:txBody>
                  <a:tcPr marL="58057" marR="580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3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9.4 – Классификация качества воды по индексу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EBI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428738"/>
          <a:ext cx="9144000" cy="5429262"/>
        </p:xfrm>
        <a:graphic>
          <a:graphicData uri="http://schemas.openxmlformats.org/drawingml/2006/table">
            <a:tbl>
              <a:tblPr/>
              <a:tblGrid>
                <a:gridCol w="4478694"/>
                <a:gridCol w="4665306"/>
              </a:tblGrid>
              <a:tr h="9048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Значение 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EBI</a:t>
                      </a:r>
                      <a:endParaRPr lang="ru-RU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4000" b="1">
                          <a:latin typeface="Times New Roman"/>
                          <a:ea typeface="Times New Roman"/>
                        </a:rPr>
                        <a:t>Качество воды</a:t>
                      </a:r>
                      <a:endParaRPr lang="ru-RU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10–12–…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Высокое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8–9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Хорошее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6–7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Невысокое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4–5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Низкое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>
                          <a:latin typeface="Times New Roman"/>
                          <a:ea typeface="Times New Roman"/>
                        </a:rPr>
                        <a:t>1–3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dirty="0">
                          <a:latin typeface="Times New Roman"/>
                          <a:ea typeface="Times New Roman"/>
                        </a:rPr>
                        <a:t>Плохое качество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Goodnight&amp; </a:t>
            </a:r>
            <a:r>
              <a:rPr lang="en-US" b="1" i="1" u="sng" dirty="0" err="1" smtClean="0">
                <a:latin typeface="Times New Roman" pitchFamily="18" charset="0"/>
                <a:cs typeface="Times New Roman" pitchFamily="18" charset="0"/>
              </a:rPr>
              <a:t>Whiley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 Index (G&amp;WI)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Гуднайта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Уитли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Goodnight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Whiley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1961) относится к группе методов, оценивающих степень загрязнения по­верхностных вод с использованием в качестве биоиндикаторов крупных таксонов. Метод основан на том, что некоторые группы донных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макробеспозвоночных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встречаются преимущественно в чистых водах, а малощетинковые черви, напротив, не только легко переносят загрязнение, но  достигают большой численности в грунтах, обогащенных лег­коусвояемой органикой.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Авторы метода предложили следующую систему оценок – если величина индекса менее 60 % – река в хорошем состоянии, при 60–80 % – в сомнительном, более 80 % в тяжелом состоянии.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600" b="1" i="1" u="sng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u="sng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sz="3600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Индекс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(1976) основан на ис­пользовании в качестве биоиндикаторов представителей семей­ства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хирономид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(таблица 9.5). Автором было показано, что под влиянием загрязнения происходит снижение числа видов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хирономид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смена их видового состава. Под влиянием загрязнения закономерно изменяется соотноше­ние численности личинок, принадлежащих к подсемействам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Chironomidae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Orthocladiinae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Tanipodinae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Предложенный индекс, отражающий это соотношение, может служить для качествен­ной оценки загрязненности вод.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+ 0.5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baseline="-25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и 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-25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- индикаторные значения представителей каждого из подсемейств. Величина а =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+10, где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- относительная численность особей каждого из подсемейств.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84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9.5 – В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еличины индекса </a:t>
            </a:r>
            <a:r>
              <a:rPr lang="ru-RU" b="1" cap="none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cap="none" smtClean="0">
                <a:latin typeface="Times New Roman" pitchFamily="18" charset="0"/>
                <a:cs typeface="Times New Roman" pitchFamily="18" charset="0"/>
              </a:rPr>
              <a:t>алушкиной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cap="none" dirty="0" err="1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b="1" cap="none" dirty="0" smtClean="0">
                <a:latin typeface="Times New Roman" pitchFamily="18" charset="0"/>
                <a:cs typeface="Times New Roman" pitchFamily="18" charset="0"/>
              </a:rPr>
              <a:t>)  и качество 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714490"/>
          <a:ext cx="9144000" cy="5280666"/>
        </p:xfrm>
        <a:graphic>
          <a:graphicData uri="http://schemas.openxmlformats.org/drawingml/2006/table">
            <a:tbl>
              <a:tblPr/>
              <a:tblGrid>
                <a:gridCol w="4812632"/>
                <a:gridCol w="4331368"/>
              </a:tblGrid>
              <a:tr h="10287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Значения индекса (</a:t>
                      </a:r>
                      <a:r>
                        <a:rPr lang="en-US" sz="3600" b="1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ru-RU" sz="3600" b="1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latin typeface="Times New Roman"/>
                          <a:ea typeface="Times New Roman"/>
                        </a:rPr>
                        <a:t>Степень загрязнения воды</a:t>
                      </a:r>
                      <a:endParaRPr lang="ru-RU" sz="3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0,136–1,08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чистые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1,08–6,5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умеренно 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6,5–9,0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</a:rPr>
                        <a:t>9,0–11,5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</a:rPr>
                        <a:t>грязные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28802"/>
            <a:ext cx="8686800" cy="371477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 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Биологический контроль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– это оценка состояния водных объектов с использованием биологических свойств и других прямых измерений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биоты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2185982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4400" cap="none" dirty="0" smtClean="0">
                <a:latin typeface="Times New Roman" pitchFamily="18" charset="0"/>
                <a:cs typeface="Times New Roman" pitchFamily="18" charset="0"/>
              </a:rPr>
              <a:t>кологические цели, установленные для поверхностных вод, направлены на то, чтобы достичь: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4357718"/>
          </a:xfrm>
        </p:spPr>
        <p:txBody>
          <a:bodyPr/>
          <a:lstStyle/>
          <a:p>
            <a:pPr lvl="0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хорошего качества поверхностных вод;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хорошего экологического потенциала и химического состояния водных объектов;</a:t>
            </a:r>
          </a:p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полного соответствия всем нормам и требованиям, которым должны удовлетворять охраняемые зоны.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Биомаркеры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это организмы и их характеристики, которые позволяют диагностировать текущее состояние окружающей среды. В качестве характеристик могут выступать физиологические, биохимические, иммунологические и другие свойства (процессы) организмов. В отличие от маркеров,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биоиндикаторы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могут мгновенно реагировать на изменение экологических условий, так как их индикаторными свойствами являются популяционные процессы и процессы в сообществе в целом.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50017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cap="none" dirty="0" smtClean="0">
                <a:latin typeface="Times New Roman" pitchFamily="18" charset="0"/>
                <a:cs typeface="Times New Roman" pitchFamily="18" charset="0"/>
              </a:rPr>
              <a:t>аиболее важными требованиями к биоиндикаторам являются следующие: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8991600" cy="5572140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тесная связь с условиями;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высокая экологическая точность реакции на изменения факторов среды;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 высокая численность и минимум ее флуктуации (колебаний);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широкое распространение;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легкость в определении таксономической принадлежности;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информации об их экологии;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важность в экосистеме.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928802"/>
          </a:xfrm>
        </p:spPr>
        <p:txBody>
          <a:bodyPr>
            <a:normAutofit fontScale="90000"/>
          </a:bodyPr>
          <a:lstStyle/>
          <a:p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Гидроэкологические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показатели являются важнейшим элементом системы контроля за состоянием водной среды.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гидроэкологические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показатели позволяют: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качество воды как среды обитания организмов, населяющих водоемы и водотоки;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оценить совокупный эффект комбинированного воздействия загрязняющих веществ;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трофические свойства воды, а в некоторых случаях –специфический химизм и его происхождение;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установить возникновение вторичного загрязнения воды.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92935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Индексом видового разнообразия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количественное соотношение видов в биоценозе. Он характеризует структуру сообщества, так как является функцией не только числа видов, но и их численности. Высокие значения индекса видового разнообразия  характерны для более устойчивых экосистем, уменьшение его свидетельствует о снижении уровня устойчивости.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Таблица 9.5 – Величины индекса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Балушкиной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IB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  и качество воды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1643050"/>
          <a:ext cx="9144000" cy="5214950"/>
        </p:xfrm>
        <a:graphic>
          <a:graphicData uri="http://schemas.openxmlformats.org/drawingml/2006/table">
            <a:tbl>
              <a:tblPr/>
              <a:tblGrid>
                <a:gridCol w="4812632"/>
                <a:gridCol w="4331368"/>
              </a:tblGrid>
              <a:tr h="10429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Значения индекса (</a:t>
                      </a:r>
                      <a:r>
                        <a:rPr lang="en-US" sz="3200" b="1" dirty="0">
                          <a:latin typeface="Times New Roman"/>
                          <a:ea typeface="Times New Roman"/>
                        </a:rPr>
                        <a:t>IB</a:t>
                      </a:r>
                      <a:r>
                        <a:rPr lang="ru-RU" sz="32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>
                          <a:latin typeface="Times New Roman"/>
                          <a:ea typeface="Times New Roman"/>
                        </a:rPr>
                        <a:t>Степень загрязнения воды</a:t>
                      </a:r>
                      <a:endParaRPr lang="ru-RU" sz="3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0,136–1,08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чистые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1,08–6,5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умеренно 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6,5–9,0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загрязненные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>
                          <a:latin typeface="Times New Roman"/>
                          <a:ea typeface="Times New Roman"/>
                        </a:rPr>
                        <a:t>9,0–11,5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Times New Roman"/>
                          <a:ea typeface="Times New Roman"/>
                        </a:rPr>
                        <a:t>грязные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Trent Biotic Index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(ТВ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Индекс ТВ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 разработан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Вудивиссом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Woodiwiss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1964) . Этот метод объединяет принципы индикаторного значения отдельных таксонов с принципом уменьшения разнообразия в условиях загрязнения, то есть с наиболее часто наблюдаемой последовательностью исчезновения из биоценозов отдельных групп животных и упрощения трофических связей по мере увеличения степени загрязнения. При использовании системы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Вудивисса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выделяют группы часто встречающихся и легко определяемых видов плоских червей, пиявок, поденок, двукрылых, жуков,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FFAA03-CD74-4C6E-A132-22F12C180AEB}"/>
</file>

<file path=customXml/itemProps2.xml><?xml version="1.0" encoding="utf-8"?>
<ds:datastoreItem xmlns:ds="http://schemas.openxmlformats.org/officeDocument/2006/customXml" ds:itemID="{2F0F082D-47A8-432C-9D1D-0A90364C0871}"/>
</file>

<file path=customXml/itemProps3.xml><?xml version="1.0" encoding="utf-8"?>
<ds:datastoreItem xmlns:ds="http://schemas.openxmlformats.org/officeDocument/2006/customXml" ds:itemID="{B7205F71-350D-4857-8E8B-D60030E00578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</TotalTime>
  <Words>1016</Words>
  <PresentationFormat>Экран (4:3)</PresentationFormat>
  <Paragraphs>289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Трек</vt:lpstr>
      <vt:lpstr>Тема 9  Мониторинг поверхностных вод и биоиндикация   </vt:lpstr>
      <vt:lpstr>Слайд 2</vt:lpstr>
      <vt:lpstr>Экологические цели, установленные для поверхностных вод, направлены на то, чтобы достичь: </vt:lpstr>
      <vt:lpstr>Слайд 4</vt:lpstr>
      <vt:lpstr>Наиболее важными требованиями к биоиндикаторам являются следующие: </vt:lpstr>
      <vt:lpstr>  Гидроэкологические показатели являются важнейшим элементом системы контроля за состоянием водной среды. гидроэкологические показатели позволяют: </vt:lpstr>
      <vt:lpstr>Слайд 7</vt:lpstr>
      <vt:lpstr>Таблица 9.5 – Величины индекса Балушкиной (IB)  и качество воды </vt:lpstr>
      <vt:lpstr>Слайд 9</vt:lpstr>
      <vt:lpstr>Слайд 10</vt:lpstr>
      <vt:lpstr>Индекс TBI имеет градацию по балам и характеризует сапробность водоема  Индекс tbi является одним из основных в системах биоиндикации различных стран, в том числе стран снг.   </vt:lpstr>
      <vt:lpstr>Слайд 12</vt:lpstr>
      <vt:lpstr>Слайд 13</vt:lpstr>
      <vt:lpstr>Таблица 9.4 – Классификация качества воды по индексу EBI</vt:lpstr>
      <vt:lpstr>Слайд 15</vt:lpstr>
      <vt:lpstr>Слайд 16</vt:lpstr>
      <vt:lpstr>Слайд 17</vt:lpstr>
      <vt:lpstr>  Таблица 9.5 – Величины индекса Балушкиной (ib)  и качество воды </vt:lpstr>
      <vt:lpstr>Спасибо за внимание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9  Мониторинг поверхностных вод и биоиндикация   </dc:title>
  <dc:creator>Admin</dc:creator>
  <cp:lastModifiedBy>Admin</cp:lastModifiedBy>
  <cp:revision>6</cp:revision>
  <dcterms:created xsi:type="dcterms:W3CDTF">2014-05-30T09:18:29Z</dcterms:created>
  <dcterms:modified xsi:type="dcterms:W3CDTF">2014-05-30T11:29:41Z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